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66" r:id="rId2"/>
    <p:sldId id="290" r:id="rId3"/>
    <p:sldId id="278" r:id="rId4"/>
    <p:sldId id="257" r:id="rId5"/>
    <p:sldId id="280" r:id="rId6"/>
    <p:sldId id="279" r:id="rId7"/>
    <p:sldId id="316" r:id="rId8"/>
    <p:sldId id="299" r:id="rId9"/>
    <p:sldId id="281" r:id="rId10"/>
    <p:sldId id="258" r:id="rId11"/>
    <p:sldId id="268" r:id="rId12"/>
    <p:sldId id="291" r:id="rId13"/>
    <p:sldId id="292" r:id="rId14"/>
    <p:sldId id="269" r:id="rId15"/>
    <p:sldId id="293" r:id="rId16"/>
    <p:sldId id="270" r:id="rId17"/>
    <p:sldId id="271" r:id="rId18"/>
    <p:sldId id="272" r:id="rId19"/>
    <p:sldId id="273" r:id="rId20"/>
    <p:sldId id="274" r:id="rId21"/>
    <p:sldId id="259" r:id="rId22"/>
    <p:sldId id="260" r:id="rId23"/>
    <p:sldId id="261" r:id="rId24"/>
    <p:sldId id="301" r:id="rId25"/>
    <p:sldId id="276" r:id="rId26"/>
    <p:sldId id="282" r:id="rId27"/>
    <p:sldId id="262" r:id="rId28"/>
    <p:sldId id="263" r:id="rId29"/>
    <p:sldId id="304" r:id="rId30"/>
    <p:sldId id="305" r:id="rId31"/>
    <p:sldId id="306" r:id="rId32"/>
    <p:sldId id="308" r:id="rId33"/>
    <p:sldId id="309" r:id="rId34"/>
    <p:sldId id="310" r:id="rId35"/>
    <p:sldId id="311" r:id="rId36"/>
    <p:sldId id="312" r:id="rId37"/>
    <p:sldId id="314" r:id="rId38"/>
    <p:sldId id="315" r:id="rId39"/>
    <p:sldId id="313" r:id="rId40"/>
    <p:sldId id="286" r:id="rId41"/>
    <p:sldId id="264" r:id="rId42"/>
    <p:sldId id="302" r:id="rId43"/>
    <p:sldId id="320" r:id="rId44"/>
    <p:sldId id="321" r:id="rId45"/>
    <p:sldId id="322" r:id="rId46"/>
    <p:sldId id="267" r:id="rId47"/>
    <p:sldId id="265" r:id="rId48"/>
    <p:sldId id="298" r:id="rId49"/>
    <p:sldId id="294" r:id="rId50"/>
    <p:sldId id="307" r:id="rId51"/>
    <p:sldId id="318" r:id="rId52"/>
    <p:sldId id="319" r:id="rId53"/>
    <p:sldId id="283" r:id="rId54"/>
    <p:sldId id="285" r:id="rId55"/>
    <p:sldId id="287" r:id="rId56"/>
    <p:sldId id="288" r:id="rId57"/>
    <p:sldId id="295" r:id="rId58"/>
    <p:sldId id="296" r:id="rId59"/>
    <p:sldId id="300" r:id="rId60"/>
    <p:sldId id="289" r:id="rId61"/>
    <p:sldId id="317" r:id="rId6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8A3D8-331E-4333-95C2-4D8A2F28D6F0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OpenProject</a:t>
            </a:r>
            <a:r>
              <a:rPr lang="cs-CZ" dirty="0" smtClean="0"/>
              <a:t> - Chybí možnost zobrazit kritickou cestu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F684-82FF-4E59-BA70-5D098D221721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6334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mi.org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iso-21500" TargetMode="External"/><Relationship Id="rId2" Type="http://schemas.openxmlformats.org/officeDocument/2006/relationships/hyperlink" Target="https://managementmania.com/cs/iso-10006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A PROJEKTOVÁNÍ SYSTÉMŮ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Řízení projektů v IT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Roman Danel</a:t>
            </a:r>
          </a:p>
          <a:p>
            <a:r>
              <a:rPr lang="cs-CZ" dirty="0" smtClean="0"/>
              <a:t>VŠB – TU Ostrava</a:t>
            </a:r>
          </a:p>
          <a:p>
            <a:r>
              <a:rPr lang="cs-CZ" sz="2600" dirty="0" smtClean="0"/>
              <a:t>HGF</a:t>
            </a:r>
          </a:p>
          <a:p>
            <a:r>
              <a:rPr lang="cs-CZ" sz="2100" dirty="0" smtClean="0"/>
              <a:t>Institut ekonomiky a systémů řízení</a:t>
            </a:r>
            <a:endParaRPr lang="cs-CZ" sz="21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146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</a:p>
          <a:p>
            <a:r>
              <a:rPr lang="cs-CZ" dirty="0" err="1" smtClean="0"/>
              <a:t>Ganttovy</a:t>
            </a:r>
            <a:r>
              <a:rPr lang="cs-CZ" dirty="0" smtClean="0"/>
              <a:t> diagramy</a:t>
            </a:r>
          </a:p>
          <a:p>
            <a:r>
              <a:rPr lang="cs-CZ" dirty="0" smtClean="0"/>
              <a:t>CPM –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Method</a:t>
            </a:r>
            <a:endParaRPr lang="cs-CZ" dirty="0" smtClean="0"/>
          </a:p>
          <a:p>
            <a:r>
              <a:rPr lang="cs-CZ" dirty="0" smtClean="0"/>
              <a:t>Plánování kritického řetězu</a:t>
            </a:r>
          </a:p>
          <a:p>
            <a:r>
              <a:rPr lang="cs-CZ" dirty="0" smtClean="0"/>
              <a:t>PERT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Ganttovy diagramy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Seznam </a:t>
            </a:r>
            <a:r>
              <a:rPr lang="cs-CZ" dirty="0" smtClean="0"/>
              <a:t>činností na časové ose</a:t>
            </a:r>
            <a:endParaRPr lang="pl-PL" dirty="0" smtClean="0"/>
          </a:p>
          <a:p>
            <a:r>
              <a:rPr lang="pl-PL" dirty="0" smtClean="0"/>
              <a:t>Grafická reprezentace procesů a jejich řízení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Ganttův</a:t>
            </a:r>
            <a:r>
              <a:rPr lang="cs-CZ" dirty="0" smtClean="0"/>
              <a:t> diagram - </a:t>
            </a:r>
            <a:r>
              <a:rPr lang="cs-CZ" dirty="0" err="1" smtClean="0"/>
              <a:t>OpenProject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mira-vlach.cz/galerie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408712" cy="4806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Ganttův</a:t>
            </a:r>
            <a:r>
              <a:rPr lang="cs-CZ" dirty="0" smtClean="0"/>
              <a:t>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8130" name="Picture 2" descr="http://upload.wikimedia.org/wikipedia/commons/thumb/9/95/GanttuvDiagramCZ.png/500px-GanttuvDiagramC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8411554" cy="2489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Program Evaluation and Review Technique</a:t>
            </a:r>
            <a:endParaRPr lang="pl-PL" dirty="0" smtClean="0"/>
          </a:p>
          <a:p>
            <a:r>
              <a:rPr lang="pl-PL" dirty="0" smtClean="0"/>
              <a:t>Deterministická metoda plánování a řízení projektů,</a:t>
            </a:r>
          </a:p>
          <a:p>
            <a:r>
              <a:rPr lang="pl-PL" dirty="0" smtClean="0"/>
              <a:t>Síťové programování aplikované na řízení projektu</a:t>
            </a:r>
          </a:p>
          <a:p>
            <a:r>
              <a:rPr lang="cs-CZ" dirty="0" smtClean="0"/>
              <a:t>Analýza kritické cesty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CPM - PERT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9156" name="Picture 4" descr="Pert &amp; Cp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25351"/>
            <a:ext cx="7776864" cy="5832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pl-PL" dirty="0" smtClean="0"/>
              <a:t>Optimistický čas ukončení úkolu (O)</a:t>
            </a:r>
          </a:p>
          <a:p>
            <a:r>
              <a:rPr lang="pl-PL" dirty="0" smtClean="0"/>
              <a:t>Nejpravděpodobnější čas ukončení úkolu (M)</a:t>
            </a:r>
          </a:p>
          <a:p>
            <a:r>
              <a:rPr lang="pl-PL" dirty="0" smtClean="0"/>
              <a:t>Pesimistický čas ukončení úkolu (P)</a:t>
            </a:r>
          </a:p>
          <a:p>
            <a:endParaRPr lang="cs-CZ" dirty="0"/>
          </a:p>
        </p:txBody>
      </p:sp>
      <p:pic>
        <p:nvPicPr>
          <p:cNvPr id="1026" name="Picture 2" descr="&#10;T_{E} = \frac{O + 4M + P}{6}&#10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3250162" cy="822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PERT - přednosti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Řízení složitých projektů</a:t>
            </a:r>
          </a:p>
          <a:p>
            <a:r>
              <a:rPr lang="pl-PL" dirty="0" smtClean="0"/>
              <a:t>Jednoduché výpočty</a:t>
            </a:r>
          </a:p>
          <a:p>
            <a:r>
              <a:rPr lang="pl-PL" dirty="0" smtClean="0"/>
              <a:t>Grafická vizualizace</a:t>
            </a:r>
          </a:p>
          <a:p>
            <a:r>
              <a:rPr lang="pl-PL" dirty="0" smtClean="0"/>
              <a:t>Možnost odhadu časového rizika dokončení úoklů</a:t>
            </a:r>
          </a:p>
          <a:p>
            <a:r>
              <a:rPr lang="pl-PL" dirty="0" smtClean="0"/>
              <a:t>Odhad pravděpodonosti ukončení úkolů – projektu - včas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PERT - 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Malá elastičnost</a:t>
            </a:r>
          </a:p>
          <a:p>
            <a:r>
              <a:rPr lang="pl-PL" dirty="0" smtClean="0"/>
              <a:t>Velká subjektivita při odhadu času trvání.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Critical</a:t>
            </a:r>
            <a:r>
              <a:rPr lang="cs-CZ" b="1" dirty="0" smtClean="0"/>
              <a:t> </a:t>
            </a:r>
            <a:r>
              <a:rPr lang="cs-CZ" b="1" dirty="0" err="1" smtClean="0"/>
              <a:t>Path</a:t>
            </a:r>
            <a:r>
              <a:rPr lang="cs-CZ" b="1" dirty="0" smtClean="0"/>
              <a:t> </a:t>
            </a:r>
            <a:r>
              <a:rPr lang="cs-CZ" b="1" dirty="0" err="1" smtClean="0"/>
              <a:t>Method</a:t>
            </a:r>
            <a:r>
              <a:rPr lang="cs-CZ" dirty="0" smtClean="0"/>
              <a:t> </a:t>
            </a:r>
          </a:p>
          <a:p>
            <a:r>
              <a:rPr lang="pl-PL" dirty="0" smtClean="0"/>
              <a:t>Využití kritické cesty</a:t>
            </a:r>
          </a:p>
          <a:p>
            <a:r>
              <a:rPr lang="pl-PL" dirty="0" smtClean="0"/>
              <a:t>1958, DuPont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</a:t>
            </a:r>
          </a:p>
          <a:p>
            <a:r>
              <a:rPr lang="cs-CZ" dirty="0" err="1" smtClean="0"/>
              <a:t>Trojimperativ</a:t>
            </a:r>
            <a:r>
              <a:rPr lang="cs-CZ" dirty="0" smtClean="0"/>
              <a:t> projektu</a:t>
            </a:r>
          </a:p>
          <a:p>
            <a:r>
              <a:rPr lang="cs-CZ" dirty="0" smtClean="0"/>
              <a:t>Řízení času, rozsahu a nákladů</a:t>
            </a:r>
          </a:p>
          <a:p>
            <a:r>
              <a:rPr lang="cs-CZ" dirty="0" smtClean="0"/>
              <a:t>Vedení týmu</a:t>
            </a:r>
          </a:p>
          <a:p>
            <a:r>
              <a:rPr lang="cs-CZ" dirty="0" smtClean="0"/>
              <a:t>Metodiky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C00000"/>
                </a:solidFill>
              </a:rPr>
              <a:t>Kritická cesta  </a:t>
            </a:r>
            <a:r>
              <a:rPr lang="pl-PL" dirty="0" smtClean="0"/>
              <a:t>je nejdelší sekvence činností potřebných k realizaci projektu, která zároveň udává nejkratší čas realizace projektu</a:t>
            </a:r>
          </a:p>
          <a:p>
            <a:r>
              <a:rPr lang="pl-PL" dirty="0" smtClean="0"/>
              <a:t>Je složená z kritických aktivit, kde je rezerva minimální (nulová)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Odhad nákladů</a:t>
            </a:r>
          </a:p>
          <a:p>
            <a:r>
              <a:rPr lang="cs-CZ" dirty="0" smtClean="0"/>
              <a:t>Vytvoření rozpočtu</a:t>
            </a:r>
          </a:p>
          <a:p>
            <a:r>
              <a:rPr lang="cs-CZ" dirty="0" smtClean="0"/>
              <a:t>Řízení nákladů s cílem dodržet rozpočet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 projekt – struktura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Náklady na řízení projektu</a:t>
            </a:r>
          </a:p>
          <a:p>
            <a:pPr lvl="0"/>
            <a:r>
              <a:rPr lang="cs-CZ" dirty="0" smtClean="0"/>
              <a:t>Náklady na administrativní činnosti</a:t>
            </a:r>
          </a:p>
          <a:p>
            <a:pPr lvl="0"/>
            <a:r>
              <a:rPr lang="cs-CZ" dirty="0" smtClean="0"/>
              <a:t>HW</a:t>
            </a:r>
          </a:p>
          <a:p>
            <a:pPr lvl="0"/>
            <a:r>
              <a:rPr lang="cs-CZ" dirty="0" smtClean="0"/>
              <a:t>SW</a:t>
            </a:r>
          </a:p>
          <a:p>
            <a:pPr lvl="1"/>
            <a:r>
              <a:rPr lang="cs-CZ" dirty="0" smtClean="0"/>
              <a:t>Licencovaný (OS, databáze, kancelářský SW…)</a:t>
            </a:r>
          </a:p>
          <a:p>
            <a:pPr lvl="1"/>
            <a:r>
              <a:rPr lang="cs-CZ" dirty="0" smtClean="0"/>
              <a:t>Vlastní vývoj</a:t>
            </a:r>
          </a:p>
          <a:p>
            <a:pPr lvl="0"/>
            <a:r>
              <a:rPr lang="cs-CZ" dirty="0" smtClean="0"/>
              <a:t>Testování</a:t>
            </a:r>
          </a:p>
          <a:p>
            <a:pPr lvl="0"/>
            <a:r>
              <a:rPr lang="cs-CZ" dirty="0" smtClean="0"/>
              <a:t>Školení a podpora</a:t>
            </a:r>
          </a:p>
          <a:p>
            <a:pPr lvl="0"/>
            <a:r>
              <a:rPr lang="cs-CZ" dirty="0" smtClean="0"/>
              <a:t>Rezerva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odhadu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Odhad podle analogie</a:t>
            </a:r>
          </a:p>
          <a:p>
            <a:r>
              <a:rPr lang="cs-CZ" dirty="0" smtClean="0"/>
              <a:t>Odhad zdola nahoru</a:t>
            </a:r>
          </a:p>
          <a:p>
            <a:r>
              <a:rPr lang="cs-CZ" dirty="0" smtClean="0"/>
              <a:t>Parametrické modelování</a:t>
            </a:r>
          </a:p>
          <a:p>
            <a:r>
              <a:rPr lang="cs-CZ" dirty="0" smtClean="0"/>
              <a:t>Použití některé z metodik – např. COCOMO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9394" name="Picture 2" descr="http://www.lbms.cz/wp-content/uploads/page_pm_rpj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905750" cy="468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odhadu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Hrubý odhad</a:t>
            </a:r>
          </a:p>
          <a:p>
            <a:pPr lvl="1"/>
            <a:r>
              <a:rPr lang="en-US" dirty="0" smtClean="0"/>
              <a:t>Rough Order of Magnitude (ROM)</a:t>
            </a:r>
            <a:endParaRPr lang="pl-PL" dirty="0" smtClean="0"/>
          </a:p>
          <a:p>
            <a:pPr lvl="1"/>
            <a:r>
              <a:rPr lang="pl-PL" dirty="0" smtClean="0"/>
              <a:t>Rozhodnutí o realizaci projektu</a:t>
            </a:r>
          </a:p>
          <a:p>
            <a:r>
              <a:rPr lang="pl-PL" dirty="0" smtClean="0"/>
              <a:t>Odhad rozpočtu</a:t>
            </a:r>
          </a:p>
          <a:p>
            <a:r>
              <a:rPr lang="pl-PL" smtClean="0"/>
              <a:t>Detailní odhad nákladových položek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WBS – WORK BREAKDOWN STRUCTURE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specifikace </a:t>
            </a:r>
            <a:r>
              <a:rPr lang="cs-CZ" dirty="0" smtClean="0"/>
              <a:t>dodávek</a:t>
            </a:r>
            <a:endParaRPr lang="cs-CZ" dirty="0"/>
          </a:p>
        </p:txBody>
      </p:sp>
      <p:pic>
        <p:nvPicPr>
          <p:cNvPr id="15364" name="Picture 4" descr="http://www.tutorialspoint.com/management_concepts/images/wbs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08920"/>
            <a:ext cx="6120680" cy="3890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71154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rozsahu – odhad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podle existujících pravidel</a:t>
            </a:r>
          </a:p>
          <a:p>
            <a:r>
              <a:rPr lang="cs-CZ" dirty="0" smtClean="0"/>
              <a:t>Podle analogie</a:t>
            </a:r>
          </a:p>
          <a:p>
            <a:r>
              <a:rPr lang="cs-CZ" dirty="0" smtClean="0"/>
              <a:t>Shora dolů – funkční bloky dělíme na dílčí činnosti</a:t>
            </a:r>
          </a:p>
          <a:p>
            <a:r>
              <a:rPr lang="cs-CZ" dirty="0" smtClean="0"/>
              <a:t>Zdola nahoru – detailní položky seskupujeme do kategorií až po celek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řízení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Neúplné požadavky</a:t>
            </a:r>
          </a:p>
          <a:p>
            <a:r>
              <a:rPr lang="cs-CZ" dirty="0" smtClean="0"/>
              <a:t>Měnící se požadavky</a:t>
            </a:r>
          </a:p>
          <a:p>
            <a:r>
              <a:rPr lang="cs-CZ" dirty="0" smtClean="0"/>
              <a:t>Nové požadavky v průběhu vývoje</a:t>
            </a:r>
          </a:p>
          <a:p>
            <a:r>
              <a:rPr lang="cs-CZ" dirty="0" smtClean="0"/>
              <a:t>Nafukování projektu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Co je to kvalita?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2564904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B0F0"/>
                </a:solidFill>
              </a:rPr>
              <a:t>Shoda s požadavky a způsobilost k používání </a:t>
            </a:r>
            <a:endParaRPr lang="cs-CZ" sz="2800" b="1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350100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Řízení kvality v projektu - cílem </a:t>
            </a:r>
            <a:r>
              <a:rPr lang="cs-CZ" dirty="0"/>
              <a:t>je zajistit, že projekt uspokojí potřeby, kvůli kterým bylo zahájeno jeho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035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2636912"/>
            <a:ext cx="252028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Zadání</a:t>
            </a:r>
          </a:p>
          <a:p>
            <a:pPr algn="ctr"/>
            <a:r>
              <a:rPr lang="cs-CZ" dirty="0" smtClean="0"/>
              <a:t>Produkty</a:t>
            </a:r>
          </a:p>
          <a:p>
            <a:pPr algn="ctr"/>
            <a:r>
              <a:rPr lang="cs-CZ" dirty="0" smtClean="0"/>
              <a:t>Informace</a:t>
            </a:r>
          </a:p>
          <a:p>
            <a:pPr algn="ctr"/>
            <a:r>
              <a:rPr lang="cs-CZ" dirty="0" smtClean="0"/>
              <a:t>Prostředí</a:t>
            </a:r>
          </a:p>
          <a:p>
            <a:pPr algn="ctr"/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3635896" y="2996952"/>
            <a:ext cx="295232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Řídicí činnosti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Vývoj. činnosti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3275856" y="3789040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6588224" y="3789040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804248" y="3429000"/>
            <a:ext cx="194421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PRODUKT</a:t>
            </a:r>
            <a:endParaRPr lang="cs-CZ" dirty="0"/>
          </a:p>
        </p:txBody>
      </p:sp>
      <p:sp>
        <p:nvSpPr>
          <p:cNvPr id="9" name="Šipka nahoru 8"/>
          <p:cNvSpPr/>
          <p:nvPr/>
        </p:nvSpPr>
        <p:spPr>
          <a:xfrm>
            <a:off x="3707904" y="4653136"/>
            <a:ext cx="72008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>
            <a:off x="6444208" y="4653136"/>
            <a:ext cx="45719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915816" y="5733256"/>
            <a:ext cx="172819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ZAČÁTEK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724128" y="5733256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11016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Procesy při řízení kvality</a:t>
            </a:r>
          </a:p>
          <a:p>
            <a:pPr lvl="1"/>
            <a:r>
              <a:rPr lang="cs-CZ" dirty="0" smtClean="0"/>
              <a:t>Plánování</a:t>
            </a:r>
          </a:p>
          <a:p>
            <a:pPr lvl="1"/>
            <a:r>
              <a:rPr lang="cs-CZ" dirty="0" smtClean="0"/>
              <a:t>Zajištění (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Assurance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Kontrola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084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kvality -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Paretova</a:t>
            </a:r>
            <a:r>
              <a:rPr lang="cs-CZ" dirty="0" smtClean="0"/>
              <a:t> analýza</a:t>
            </a:r>
          </a:p>
          <a:p>
            <a:r>
              <a:rPr lang="cs-CZ" dirty="0" smtClean="0"/>
              <a:t>TQM</a:t>
            </a:r>
          </a:p>
          <a:p>
            <a:r>
              <a:rPr lang="cs-CZ" dirty="0" err="1" smtClean="0"/>
              <a:t>Six</a:t>
            </a:r>
            <a:r>
              <a:rPr lang="cs-CZ" dirty="0" smtClean="0"/>
              <a:t> sigma</a:t>
            </a:r>
          </a:p>
          <a:p>
            <a:r>
              <a:rPr lang="cs-CZ" dirty="0" err="1" smtClean="0"/>
              <a:t>Ishikawa</a:t>
            </a:r>
            <a:r>
              <a:rPr lang="cs-CZ" dirty="0" smtClean="0"/>
              <a:t> – </a:t>
            </a:r>
            <a:r>
              <a:rPr lang="cs-CZ" dirty="0" err="1" smtClean="0"/>
              <a:t>Fishbone</a:t>
            </a:r>
            <a:r>
              <a:rPr lang="cs-CZ" dirty="0" smtClean="0"/>
              <a:t> </a:t>
            </a:r>
            <a:r>
              <a:rPr lang="cs-CZ" dirty="0" err="1" smtClean="0"/>
              <a:t>diagrams</a:t>
            </a:r>
            <a:endParaRPr lang="cs-CZ" dirty="0" smtClean="0"/>
          </a:p>
          <a:p>
            <a:r>
              <a:rPr lang="cs-CZ" dirty="0" err="1" smtClean="0"/>
              <a:t>Taguchi</a:t>
            </a:r>
            <a:r>
              <a:rPr lang="cs-CZ" dirty="0" smtClean="0"/>
              <a:t> – kvalita je součástí návrhu</a:t>
            </a:r>
          </a:p>
          <a:p>
            <a:r>
              <a:rPr lang="cs-CZ" dirty="0" err="1" smtClean="0"/>
              <a:t>Deming</a:t>
            </a:r>
            <a:r>
              <a:rPr lang="cs-CZ" dirty="0" smtClean="0"/>
              <a:t> – PDCA cyklus</a:t>
            </a:r>
          </a:p>
          <a:p>
            <a:r>
              <a:rPr lang="cs-CZ" dirty="0" err="1" smtClean="0"/>
              <a:t>Kaizen</a:t>
            </a:r>
            <a:endParaRPr lang="cs-CZ" dirty="0" smtClean="0"/>
          </a:p>
          <a:p>
            <a:r>
              <a:rPr lang="cs-CZ" dirty="0" err="1" smtClean="0"/>
              <a:t>Lean</a:t>
            </a:r>
            <a:r>
              <a:rPr lang="cs-CZ" dirty="0" smtClean="0"/>
              <a:t> Management</a:t>
            </a:r>
          </a:p>
          <a:p>
            <a:r>
              <a:rPr lang="cs-CZ" dirty="0" err="1" smtClean="0"/>
              <a:t>Agile</a:t>
            </a:r>
            <a:r>
              <a:rPr lang="cs-CZ" dirty="0" smtClean="0"/>
              <a:t> – SCRUM, </a:t>
            </a:r>
            <a:r>
              <a:rPr lang="cs-CZ" dirty="0" err="1" smtClean="0"/>
              <a:t>Kanban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247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Kaizen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postupného zlepšování</a:t>
            </a:r>
          </a:p>
          <a:p>
            <a:r>
              <a:rPr lang="cs-CZ" dirty="0" smtClean="0"/>
              <a:t>Stimulace komunikace, motivace pracovního výkonu</a:t>
            </a:r>
          </a:p>
          <a:p>
            <a:r>
              <a:rPr lang="cs-CZ" dirty="0" smtClean="0"/>
              <a:t>Zapojení všech pracovníků – nápady na zlepšování – kolektivně diskutovány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Sada principů regulující </a:t>
            </a:r>
            <a:r>
              <a:rPr lang="cs-CZ" dirty="0" err="1" smtClean="0"/>
              <a:t>workflow</a:t>
            </a:r>
            <a:r>
              <a:rPr lang="cs-CZ" dirty="0" smtClean="0"/>
              <a:t>:</a:t>
            </a:r>
          </a:p>
          <a:p>
            <a:r>
              <a:rPr lang="cs-CZ" dirty="0" smtClean="0"/>
              <a:t>Aby každý věděl v jakém stavu jsou rozdělané úkoly</a:t>
            </a:r>
          </a:p>
          <a:p>
            <a:r>
              <a:rPr lang="cs-CZ" dirty="0" smtClean="0"/>
              <a:t>Minimalizace množství nedodělané práce </a:t>
            </a:r>
          </a:p>
          <a:p>
            <a:r>
              <a:rPr lang="cs-CZ" dirty="0" smtClean="0"/>
              <a:t>Posílení samostatnost týmu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– kritický řetězec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CPM je ideální, pokud jsou neomezené zdroje (v realitě jen u některých vojenských projektů)</a:t>
            </a:r>
          </a:p>
          <a:p>
            <a:r>
              <a:rPr lang="cs-CZ" dirty="0" smtClean="0"/>
              <a:t>Kritický řetěz – zkrácení doby projektu až o 30%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kritického řetězu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Multitasking</a:t>
            </a:r>
            <a:r>
              <a:rPr lang="cs-CZ" dirty="0" smtClean="0"/>
              <a:t> – projev maticové organizační struktury – přeskakování z jedné činnosti na druhou – prodlužuje projektové časy 4-6x</a:t>
            </a:r>
          </a:p>
          <a:p>
            <a:r>
              <a:rPr lang="cs-CZ" dirty="0" smtClean="0"/>
              <a:t>Celková doba projektu nezávisí jen na kritické cestě (nejkratší možný čas trvání jednotlivých úkolů) ale také na zdrojích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kritického řetězu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 smtClean="0"/>
              <a:t>Murphyho</a:t>
            </a:r>
            <a:r>
              <a:rPr lang="cs-CZ" b="1" dirty="0" smtClean="0"/>
              <a:t> zákon „vždy se něco pokazí“</a:t>
            </a:r>
          </a:p>
          <a:p>
            <a:r>
              <a:rPr lang="cs-CZ" dirty="0" smtClean="0"/>
              <a:t>Řešení: časové nárazníky - u</a:t>
            </a:r>
            <a:r>
              <a:rPr lang="pl-PL" dirty="0" smtClean="0"/>
              <a:t>místěny na konci projektu a na cestách projektu napojujících se na Kritický řetěz.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51" y="836712"/>
            <a:ext cx="7439701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259632" y="630932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/>
              <a:t>www.mvcr.cz/</a:t>
            </a:r>
          </a:p>
        </p:txBody>
      </p:sp>
    </p:spTree>
    <p:extLst>
      <p:ext uri="{BB962C8B-B14F-4D97-AF65-F5344CB8AC3E}">
        <p14:creationId xmlns="" xmlns:p14="http://schemas.microsoft.com/office/powerpoint/2010/main" val="807365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10006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281113"/>
            <a:ext cx="818197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986086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kritického řetězce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Parkinsonův projektový zákon:</a:t>
            </a:r>
          </a:p>
          <a:p>
            <a:r>
              <a:rPr lang="cs-CZ" dirty="0" smtClean="0"/>
              <a:t>„Činnost trvá nejméně tak dlouho, jak dlouhý má přidělený časový interval“</a:t>
            </a:r>
          </a:p>
          <a:p>
            <a:r>
              <a:rPr lang="cs-CZ" dirty="0" smtClean="0"/>
              <a:t>Pro zdroje je "velice nevýhodné" předávat činnosti před stanoveným termínem (milníkem).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Trojimperativ</a:t>
            </a:r>
            <a:r>
              <a:rPr lang="cs-CZ" dirty="0" smtClean="0"/>
              <a:t>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483768" y="2204864"/>
            <a:ext cx="5039841" cy="3224758"/>
            <a:chOff x="2250" y="6398"/>
            <a:chExt cx="6975" cy="432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3210" y="6998"/>
              <a:ext cx="4230" cy="327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825" y="6398"/>
              <a:ext cx="3270" cy="5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FUNKCE  (KVALITA)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250" y="9863"/>
              <a:ext cx="960" cy="6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ČAS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545" y="9533"/>
              <a:ext cx="1680" cy="11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NÁKLADY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(ZDROJE)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Zdroje:</a:t>
            </a:r>
            <a:endParaRPr lang="cs-CZ" dirty="0" smtClean="0"/>
          </a:p>
          <a:p>
            <a:pPr lvl="1"/>
            <a:r>
              <a:rPr lang="cs-CZ" dirty="0" smtClean="0"/>
              <a:t>Lidské</a:t>
            </a:r>
          </a:p>
          <a:p>
            <a:pPr lvl="1"/>
            <a:r>
              <a:rPr lang="cs-CZ" dirty="0" smtClean="0"/>
              <a:t>materiální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726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Maslowowa</a:t>
            </a:r>
            <a:r>
              <a:rPr lang="cs-CZ" dirty="0" smtClean="0"/>
              <a:t> hierarchie potřeb</a:t>
            </a:r>
          </a:p>
          <a:p>
            <a:r>
              <a:rPr lang="cs-CZ" dirty="0" err="1" smtClean="0"/>
              <a:t>Herzbergova</a:t>
            </a:r>
            <a:r>
              <a:rPr lang="cs-CZ" dirty="0" smtClean="0"/>
              <a:t> teorie motivační hygieny – hygienické faktory x </a:t>
            </a:r>
            <a:r>
              <a:rPr lang="cs-CZ" dirty="0" err="1" smtClean="0"/>
              <a:t>motivátory</a:t>
            </a:r>
            <a:endParaRPr lang="cs-CZ" dirty="0" smtClean="0"/>
          </a:p>
          <a:p>
            <a:r>
              <a:rPr lang="cs-CZ" dirty="0" err="1" smtClean="0"/>
              <a:t>McClellandova</a:t>
            </a:r>
            <a:r>
              <a:rPr lang="cs-CZ" dirty="0" smtClean="0"/>
              <a:t> teorie získaných potřeb</a:t>
            </a:r>
          </a:p>
          <a:p>
            <a:pPr lvl="1"/>
            <a:r>
              <a:rPr lang="cs-CZ" dirty="0" smtClean="0"/>
              <a:t>Dosažení</a:t>
            </a:r>
          </a:p>
          <a:p>
            <a:pPr lvl="1"/>
            <a:r>
              <a:rPr lang="cs-CZ" dirty="0" smtClean="0"/>
              <a:t>Zařazení</a:t>
            </a:r>
          </a:p>
          <a:p>
            <a:pPr lvl="1"/>
            <a:r>
              <a:rPr lang="cs-CZ" dirty="0" smtClean="0"/>
              <a:t>Moc</a:t>
            </a:r>
          </a:p>
          <a:p>
            <a:r>
              <a:rPr lang="cs-CZ" dirty="0" err="1" smtClean="0"/>
              <a:t>Mc</a:t>
            </a:r>
            <a:r>
              <a:rPr lang="cs-CZ" smtClean="0"/>
              <a:t> Gregor - </a:t>
            </a:r>
            <a:r>
              <a:rPr lang="cs-CZ" dirty="0"/>
              <a:t>T</a:t>
            </a:r>
            <a:r>
              <a:rPr lang="cs-CZ" smtClean="0"/>
              <a:t>eorie </a:t>
            </a:r>
            <a:r>
              <a:rPr lang="cs-CZ" dirty="0" smtClean="0"/>
              <a:t>X </a:t>
            </a:r>
            <a:r>
              <a:rPr lang="cs-CZ" smtClean="0"/>
              <a:t>a Teorie </a:t>
            </a:r>
            <a:r>
              <a:rPr lang="cs-CZ" dirty="0" smtClean="0"/>
              <a:t>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Maslowova</a:t>
            </a:r>
            <a:r>
              <a:rPr lang="cs-CZ" dirty="0" smtClean="0"/>
              <a:t> pyramida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0418" name="Picture 2" descr="http://www.filosofie-uspechu.cz/wp-content/uploads/2012/08/maslowova_pyrami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485161" cy="444586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6165304"/>
            <a:ext cx="7776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http://www.filosofie-</a:t>
            </a:r>
            <a:r>
              <a:rPr lang="cs-CZ" sz="1200" dirty="0" err="1" smtClean="0"/>
              <a:t>uspechu.cz</a:t>
            </a:r>
            <a:r>
              <a:rPr lang="cs-CZ" sz="1200" dirty="0" smtClean="0"/>
              <a:t>/jak-motivovat-</a:t>
            </a:r>
            <a:r>
              <a:rPr lang="cs-CZ" sz="1200" dirty="0" err="1" smtClean="0"/>
              <a:t>zamestnance</a:t>
            </a:r>
            <a:r>
              <a:rPr lang="cs-CZ" sz="1200" dirty="0" smtClean="0"/>
              <a:t>/</a:t>
            </a:r>
            <a:r>
              <a:rPr lang="cs-CZ" sz="1200" dirty="0" err="1" smtClean="0"/>
              <a:t>maslowova</a:t>
            </a:r>
            <a:r>
              <a:rPr lang="cs-CZ" sz="1200" dirty="0" smtClean="0"/>
              <a:t>_pyramida/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na tým – Teorie 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Členové týmu:</a:t>
            </a:r>
          </a:p>
          <a:p>
            <a:r>
              <a:rPr lang="cs-CZ" dirty="0" smtClean="0"/>
              <a:t>jsou </a:t>
            </a:r>
            <a:r>
              <a:rPr lang="cs-CZ" b="1" dirty="0" smtClean="0"/>
              <a:t>nezralí</a:t>
            </a:r>
          </a:p>
          <a:p>
            <a:r>
              <a:rPr lang="cs-CZ" dirty="0" smtClean="0"/>
              <a:t>musí se jim </a:t>
            </a:r>
            <a:r>
              <a:rPr lang="cs-CZ" b="1" dirty="0" smtClean="0"/>
              <a:t>říkat, co mají dělat</a:t>
            </a:r>
          </a:p>
          <a:p>
            <a:r>
              <a:rPr lang="cs-CZ" dirty="0" smtClean="0"/>
              <a:t>nebudou kvalitně pracovat, </a:t>
            </a:r>
            <a:r>
              <a:rPr lang="it-IT" dirty="0" smtClean="0"/>
              <a:t>nebudou-li stále cvi</a:t>
            </a:r>
            <a:r>
              <a:rPr lang="cs-CZ" dirty="0" smtClean="0"/>
              <a:t>č</a:t>
            </a:r>
            <a:r>
              <a:rPr lang="it-IT" dirty="0" smtClean="0"/>
              <a:t>eni a</a:t>
            </a:r>
            <a:r>
              <a:rPr lang="cs-CZ" dirty="0" smtClean="0"/>
              <a:t> kontrolováni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na tým – teorie 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zralí</a:t>
            </a:r>
          </a:p>
          <a:p>
            <a:r>
              <a:rPr lang="cs-CZ" dirty="0" smtClean="0"/>
              <a:t>mají snahu růst</a:t>
            </a:r>
          </a:p>
          <a:p>
            <a:r>
              <a:rPr lang="cs-CZ" dirty="0" smtClean="0"/>
              <a:t>jsou </a:t>
            </a:r>
            <a:r>
              <a:rPr lang="cs-CZ" b="1" dirty="0" smtClean="0"/>
              <a:t>motivováni možností vlastní volby a volností v práci</a:t>
            </a:r>
          </a:p>
          <a:p>
            <a:r>
              <a:rPr lang="cs-CZ" dirty="0" smtClean="0"/>
              <a:t>pracují kvalitně i bez stálého dozoru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angažuje pracovníky?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Uspokojení z vlastní práce</a:t>
            </a:r>
          </a:p>
          <a:p>
            <a:r>
              <a:rPr lang="pl-PL" dirty="0" smtClean="0"/>
              <a:t>Spokojenost s prací své skupiny</a:t>
            </a:r>
          </a:p>
          <a:p>
            <a:r>
              <a:rPr lang="cs-CZ" dirty="0" smtClean="0"/>
              <a:t>Ocenění a uznání </a:t>
            </a:r>
            <a:r>
              <a:rPr lang="cs-CZ" smtClean="0"/>
              <a:t>své práce</a:t>
            </a:r>
            <a:endParaRPr lang="cs-CZ" dirty="0" smtClean="0"/>
          </a:p>
          <a:p>
            <a:r>
              <a:rPr lang="cs-CZ" dirty="0" smtClean="0"/>
              <a:t>Finanční kompenzace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Rozdíl mezi řízením a </a:t>
            </a:r>
            <a:r>
              <a:rPr lang="cs-CZ" dirty="0" smtClean="0"/>
              <a:t>vedením: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Řízení</a:t>
            </a:r>
            <a:r>
              <a:rPr lang="cs-CZ" dirty="0" smtClean="0"/>
              <a:t> – druzí plní naše úkoly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Vedení (</a:t>
            </a:r>
            <a:r>
              <a:rPr lang="cs-CZ" b="1" dirty="0" err="1" smtClean="0">
                <a:solidFill>
                  <a:srgbClr val="0070C0"/>
                </a:solidFill>
              </a:rPr>
              <a:t>leadership</a:t>
            </a:r>
            <a:r>
              <a:rPr lang="cs-CZ" b="1" dirty="0" smtClean="0">
                <a:solidFill>
                  <a:srgbClr val="0070C0"/>
                </a:solidFill>
              </a:rPr>
              <a:t>)</a:t>
            </a:r>
            <a:r>
              <a:rPr lang="cs-CZ" dirty="0" smtClean="0"/>
              <a:t> - druhým dáváme prostor k vyjádření a rozhodujeme </a:t>
            </a:r>
            <a:r>
              <a:rPr lang="cs-CZ" dirty="0" smtClean="0"/>
              <a:t>společně</a:t>
            </a:r>
            <a:endParaRPr lang="cs-CZ" dirty="0" smtClean="0"/>
          </a:p>
          <a:p>
            <a:r>
              <a:rPr lang="cs-CZ" dirty="0" smtClean="0"/>
              <a:t>Čtyři přístupy</a:t>
            </a:r>
          </a:p>
          <a:p>
            <a:pPr lvl="1"/>
            <a:r>
              <a:rPr lang="cs-CZ" dirty="0" smtClean="0"/>
              <a:t>Pevně řídit</a:t>
            </a:r>
          </a:p>
          <a:p>
            <a:pPr lvl="1"/>
            <a:r>
              <a:rPr lang="cs-CZ" dirty="0" smtClean="0"/>
              <a:t>Vést</a:t>
            </a:r>
          </a:p>
          <a:p>
            <a:pPr lvl="1"/>
            <a:r>
              <a:rPr lang="cs-CZ" dirty="0" smtClean="0"/>
              <a:t>Podporovat</a:t>
            </a:r>
          </a:p>
          <a:p>
            <a:pPr lvl="1"/>
            <a:r>
              <a:rPr lang="cs-CZ" dirty="0" smtClean="0"/>
              <a:t>Dát úplnou volnost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Čtyři temperamenty dle </a:t>
            </a:r>
          </a:p>
          <a:p>
            <a:pPr lvl="1"/>
            <a:r>
              <a:rPr lang="cs-CZ" dirty="0" smtClean="0"/>
              <a:t>lability/stability</a:t>
            </a:r>
          </a:p>
          <a:p>
            <a:pPr lvl="1"/>
            <a:r>
              <a:rPr lang="cs-CZ" dirty="0" err="1" smtClean="0"/>
              <a:t>introveze</a:t>
            </a:r>
            <a:r>
              <a:rPr lang="cs-CZ" dirty="0" smtClean="0"/>
              <a:t>/extroverze</a:t>
            </a:r>
          </a:p>
          <a:p>
            <a:r>
              <a:rPr lang="cs-CZ" dirty="0" smtClean="0"/>
              <a:t>Jung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6322" name="Picture 2" descr="http://lide.uhk.cz/fim/ucitel/strnave1/img/eysenckkr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5629275" cy="566737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5576" y="63813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Strnadová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MBTI – </a:t>
            </a:r>
            <a:r>
              <a:rPr lang="cs-CZ" dirty="0" err="1" smtClean="0"/>
              <a:t>Meyers-Briggs</a:t>
            </a:r>
            <a:r>
              <a:rPr lang="cs-CZ" dirty="0" smtClean="0"/>
              <a:t> Type </a:t>
            </a:r>
            <a:r>
              <a:rPr lang="cs-CZ" dirty="0" err="1" smtClean="0"/>
              <a:t>Indicator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Extraverze – introverze</a:t>
            </a:r>
          </a:p>
          <a:p>
            <a:r>
              <a:rPr lang="cs-CZ" dirty="0" smtClean="0"/>
              <a:t>Smysly (</a:t>
            </a:r>
            <a:r>
              <a:rPr lang="cs-CZ" dirty="0" err="1" smtClean="0"/>
              <a:t>Sensing</a:t>
            </a:r>
            <a:r>
              <a:rPr lang="cs-CZ" dirty="0" smtClean="0"/>
              <a:t>) – intuice (</a:t>
            </a:r>
            <a:r>
              <a:rPr lang="cs-CZ" dirty="0" err="1" smtClean="0"/>
              <a:t>iNtuiotion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Myšlení (</a:t>
            </a:r>
            <a:r>
              <a:rPr lang="cs-CZ" dirty="0" err="1" smtClean="0"/>
              <a:t>Thinking</a:t>
            </a:r>
            <a:r>
              <a:rPr lang="cs-CZ" dirty="0" smtClean="0"/>
              <a:t>) – cítění (Feeling)</a:t>
            </a:r>
          </a:p>
          <a:p>
            <a:r>
              <a:rPr lang="cs-CZ" dirty="0" smtClean="0"/>
              <a:t>Usuzování (</a:t>
            </a:r>
            <a:r>
              <a:rPr lang="cs-CZ" dirty="0" err="1" smtClean="0"/>
              <a:t>Judging</a:t>
            </a:r>
            <a:r>
              <a:rPr lang="cs-CZ" dirty="0" smtClean="0"/>
              <a:t>) – Vnímání (</a:t>
            </a:r>
            <a:r>
              <a:rPr lang="cs-CZ" dirty="0" err="1" smtClean="0"/>
              <a:t>Persuiving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1348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Trojimperativ</a:t>
            </a:r>
            <a:r>
              <a:rPr lang="cs-CZ" dirty="0" smtClean="0"/>
              <a:t>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63888" y="2420888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CO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619672" y="4293096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KDY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436096" y="4293096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 KOLIK</a:t>
            </a:r>
            <a:endParaRPr lang="cs-CZ" dirty="0"/>
          </a:p>
        </p:txBody>
      </p:sp>
      <p:cxnSp>
        <p:nvCxnSpPr>
          <p:cNvPr id="9" name="Přímá spojovací šipka 8"/>
          <p:cNvCxnSpPr>
            <a:stCxn id="5" idx="1"/>
            <a:endCxn id="6" idx="0"/>
          </p:cNvCxnSpPr>
          <p:nvPr/>
        </p:nvCxnSpPr>
        <p:spPr>
          <a:xfrm flipH="1">
            <a:off x="2591780" y="2816932"/>
            <a:ext cx="972108" cy="1476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5" idx="3"/>
            <a:endCxn id="7" idx="0"/>
          </p:cNvCxnSpPr>
          <p:nvPr/>
        </p:nvCxnSpPr>
        <p:spPr>
          <a:xfrm>
            <a:off x="5292080" y="2816932"/>
            <a:ext cx="1044116" cy="1476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6" idx="3"/>
            <a:endCxn id="7" idx="1"/>
          </p:cNvCxnSpPr>
          <p:nvPr/>
        </p:nvCxnSpPr>
        <p:spPr>
          <a:xfrm>
            <a:off x="3563888" y="4617132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792169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MBTI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kno.cz/apollo/pictures/20063281511481358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477180" cy="3560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manažera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znalosti</a:t>
            </a:r>
          </a:p>
          <a:p>
            <a:r>
              <a:rPr lang="cs-CZ" dirty="0" smtClean="0"/>
              <a:t>Praktické dovednosti</a:t>
            </a:r>
          </a:p>
          <a:p>
            <a:r>
              <a:rPr lang="cs-CZ" dirty="0" smtClean="0"/>
              <a:t>Sociální zralost a charakterové vlastnosti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541564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</a:t>
            </a:r>
            <a:r>
              <a:rPr lang="cs-CZ" altLang="cs-CZ" dirty="0" smtClean="0"/>
              <a:t>avyklý </a:t>
            </a:r>
            <a:r>
              <a:rPr lang="cs-CZ" altLang="cs-CZ" dirty="0"/>
              <a:t>způsob realizace role řídícího pracovníka, navyklý způsob plnění úkolů, zejména opakujících se</a:t>
            </a:r>
            <a:r>
              <a:rPr lang="cs-CZ" altLang="cs-CZ" dirty="0" smtClean="0"/>
              <a:t>.</a:t>
            </a:r>
          </a:p>
          <a:p>
            <a:r>
              <a:rPr lang="cs-CZ" altLang="cs-CZ" dirty="0" smtClean="0"/>
              <a:t>Styly řízení</a:t>
            </a:r>
          </a:p>
          <a:p>
            <a:pPr lvl="1"/>
            <a:r>
              <a:rPr lang="cs-CZ" altLang="cs-CZ" dirty="0" smtClean="0"/>
              <a:t>Autokratický (direktivní)</a:t>
            </a:r>
          </a:p>
          <a:p>
            <a:pPr lvl="1"/>
            <a:r>
              <a:rPr lang="cs-CZ" altLang="cs-CZ" dirty="0" smtClean="0"/>
              <a:t>Liberální </a:t>
            </a:r>
            <a:endParaRPr lang="cs-CZ" altLang="cs-CZ" dirty="0"/>
          </a:p>
          <a:p>
            <a:pPr lvl="1"/>
            <a:r>
              <a:rPr lang="cs-CZ" altLang="cs-CZ" dirty="0" smtClean="0"/>
              <a:t>Demokratický</a:t>
            </a:r>
          </a:p>
          <a:p>
            <a:pPr lvl="1"/>
            <a:r>
              <a:rPr lang="cs-CZ" altLang="cs-CZ" dirty="0" smtClean="0"/>
              <a:t>Participativní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63388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Microsoft Project</a:t>
            </a:r>
          </a:p>
          <a:p>
            <a:r>
              <a:rPr lang="cs-CZ" dirty="0" err="1" smtClean="0"/>
              <a:t>Primavera</a:t>
            </a:r>
            <a:r>
              <a:rPr lang="cs-CZ" dirty="0" smtClean="0"/>
              <a:t> (</a:t>
            </a:r>
            <a:r>
              <a:rPr lang="cs-CZ" dirty="0" err="1" smtClean="0"/>
              <a:t>Oracle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ProjectLibre</a:t>
            </a:r>
            <a:r>
              <a:rPr lang="cs-CZ" dirty="0" smtClean="0"/>
              <a:t> (dříve Open Project)</a:t>
            </a:r>
          </a:p>
          <a:p>
            <a:r>
              <a:rPr lang="cs-CZ" dirty="0" smtClean="0"/>
              <a:t>Online SW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850787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 podpora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Pořadí při plánování projektu:</a:t>
            </a:r>
          </a:p>
          <a:p>
            <a:r>
              <a:rPr lang="cs-CZ" dirty="0" smtClean="0"/>
              <a:t>WBS</a:t>
            </a:r>
          </a:p>
          <a:p>
            <a:r>
              <a:rPr lang="cs-CZ" dirty="0" smtClean="0"/>
              <a:t>Síť projektu (</a:t>
            </a:r>
            <a:r>
              <a:rPr lang="cs-CZ" dirty="0" err="1" smtClean="0"/>
              <a:t>project</a:t>
            </a:r>
            <a:r>
              <a:rPr lang="cs-CZ" dirty="0" smtClean="0"/>
              <a:t> network)</a:t>
            </a:r>
          </a:p>
          <a:p>
            <a:r>
              <a:rPr lang="cs-CZ" dirty="0" err="1" smtClean="0"/>
              <a:t>Ganttovy</a:t>
            </a:r>
            <a:r>
              <a:rPr lang="cs-CZ" dirty="0" smtClean="0"/>
              <a:t> diagramy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138378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Primavera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Řízení </a:t>
            </a:r>
            <a:r>
              <a:rPr lang="cs-CZ" dirty="0" smtClean="0"/>
              <a:t>rozsahu</a:t>
            </a:r>
          </a:p>
          <a:p>
            <a:r>
              <a:rPr lang="cs-CZ" dirty="0" smtClean="0"/>
              <a:t>Řízení času</a:t>
            </a:r>
          </a:p>
          <a:p>
            <a:r>
              <a:rPr lang="cs-CZ" dirty="0" smtClean="0"/>
              <a:t>Řízení zdrojů</a:t>
            </a:r>
          </a:p>
          <a:p>
            <a:r>
              <a:rPr lang="cs-CZ" dirty="0" smtClean="0"/>
              <a:t>Řízení nákladů</a:t>
            </a:r>
          </a:p>
          <a:p>
            <a:r>
              <a:rPr lang="cs-CZ" dirty="0" smtClean="0"/>
              <a:t>Řízení změn</a:t>
            </a:r>
          </a:p>
          <a:p>
            <a:r>
              <a:rPr lang="cs-CZ" dirty="0" smtClean="0"/>
              <a:t>Řízení rizik</a:t>
            </a:r>
          </a:p>
          <a:p>
            <a:r>
              <a:rPr lang="cs-CZ" dirty="0" smtClean="0"/>
              <a:t>Řízení </a:t>
            </a:r>
            <a:r>
              <a:rPr lang="cs-CZ" dirty="0"/>
              <a:t>komunikace – </a:t>
            </a:r>
            <a:r>
              <a:rPr lang="cs-CZ" dirty="0" smtClean="0"/>
              <a:t>reportování</a:t>
            </a:r>
          </a:p>
          <a:p>
            <a:r>
              <a:rPr lang="cs-CZ" dirty="0" smtClean="0"/>
              <a:t>Řízení </a:t>
            </a:r>
            <a:r>
              <a:rPr lang="cs-CZ" dirty="0"/>
              <a:t>nákupu</a:t>
            </a:r>
          </a:p>
        </p:txBody>
      </p:sp>
    </p:spTree>
    <p:extLst>
      <p:ext uri="{BB962C8B-B14F-4D97-AF65-F5344CB8AC3E}">
        <p14:creationId xmlns="" xmlns:p14="http://schemas.microsoft.com/office/powerpoint/2010/main" val="15964831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Metodiky řízení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PMBOK (PMI)</a:t>
            </a:r>
          </a:p>
          <a:p>
            <a:r>
              <a:rPr lang="cs-CZ" dirty="0" smtClean="0"/>
              <a:t>Prince2 (</a:t>
            </a:r>
            <a:r>
              <a:rPr lang="cs-CZ" dirty="0"/>
              <a:t>AXELOS </a:t>
            </a:r>
            <a:r>
              <a:rPr lang="cs-CZ" dirty="0" smtClean="0"/>
              <a:t>Limited)</a:t>
            </a:r>
          </a:p>
          <a:p>
            <a:r>
              <a:rPr lang="cs-CZ" dirty="0" smtClean="0"/>
              <a:t>IPMA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600050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PRojects</a:t>
            </a:r>
            <a:r>
              <a:rPr lang="cs-CZ" dirty="0" smtClean="0"/>
              <a:t> IN </a:t>
            </a:r>
            <a:r>
              <a:rPr lang="cs-CZ" dirty="0" err="1" smtClean="0"/>
              <a:t>Controlled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Procesní model (co, kdy, jak, v jakém pořadí, kdo…role, odpovědnosti)</a:t>
            </a:r>
          </a:p>
          <a:p>
            <a:r>
              <a:rPr lang="cs-CZ" dirty="0" smtClean="0"/>
              <a:t>Doporučené struktury řídicí dokumentace – šablony dokumentů</a:t>
            </a:r>
          </a:p>
          <a:p>
            <a:r>
              <a:rPr lang="cs-CZ" dirty="0" smtClean="0"/>
              <a:t>Přizpůsobení projektu/prostředí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pmi.org</a:t>
            </a:r>
            <a:endParaRPr lang="cs-CZ" dirty="0" smtClean="0"/>
          </a:p>
          <a:p>
            <a:r>
              <a:rPr lang="cs-CZ" dirty="0" smtClean="0"/>
              <a:t>Project Management Institute</a:t>
            </a:r>
          </a:p>
          <a:p>
            <a:r>
              <a:rPr lang="cs-CZ" dirty="0" smtClean="0"/>
              <a:t>Standard PMI je vydáván v příručce „A </a:t>
            </a:r>
            <a:r>
              <a:rPr lang="cs-CZ" dirty="0" err="1" smtClean="0"/>
              <a:t>guide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Project management Body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“, která je uváděna ve zkratce PMBOK </a:t>
            </a:r>
          </a:p>
          <a:p>
            <a:r>
              <a:rPr lang="cs-CZ" dirty="0" smtClean="0"/>
              <a:t>5 fází, 9 skupin </a:t>
            </a:r>
            <a:r>
              <a:rPr lang="cs-CZ" dirty="0" err="1" smtClean="0"/>
              <a:t>znalostí</a:t>
            </a:r>
            <a:r>
              <a:rPr lang="cs-CZ" dirty="0" smtClean="0"/>
              <a:t> 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projektů dle PMI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8370" name="Picture 2" descr="http://212.24.129.160/wp-content/uploads/slider_pm_rpj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9144000" cy="3837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– co chceme dosáhnout?</a:t>
            </a:r>
          </a:p>
          <a:p>
            <a:r>
              <a:rPr lang="cs-CZ" dirty="0" smtClean="0"/>
              <a:t>Plánování – CO, JAK, KDY, ZA KOLIK, KÝM</a:t>
            </a:r>
          </a:p>
          <a:p>
            <a:r>
              <a:rPr lang="cs-CZ" dirty="0" smtClean="0"/>
              <a:t>Realizace</a:t>
            </a:r>
          </a:p>
          <a:p>
            <a:r>
              <a:rPr lang="cs-CZ" dirty="0" smtClean="0"/>
              <a:t>Ukončení – akceptace zákazníkem</a:t>
            </a:r>
          </a:p>
          <a:p>
            <a:r>
              <a:rPr lang="cs-CZ" dirty="0" smtClean="0"/>
              <a:t>Vyhodnocení – vnitřní ukončení</a:t>
            </a:r>
          </a:p>
          <a:p>
            <a:r>
              <a:rPr lang="cs-CZ" dirty="0" smtClean="0"/>
              <a:t>Post-projektové aktivity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345704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 pro 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u="sng" dirty="0" smtClean="0">
                <a:hlinkClick r:id="rId2" tooltip="ISO 10006"/>
              </a:rPr>
              <a:t>ISO </a:t>
            </a:r>
            <a:r>
              <a:rPr lang="cs-CZ" u="sng" dirty="0">
                <a:hlinkClick r:id="rId2" tooltip="ISO 10006"/>
              </a:rPr>
              <a:t>10006</a:t>
            </a:r>
            <a:r>
              <a:rPr lang="cs-CZ" dirty="0"/>
              <a:t> (norma ISO pro řízení projektů)</a:t>
            </a:r>
          </a:p>
          <a:p>
            <a:pPr fontAlgn="base"/>
            <a:r>
              <a:rPr lang="cs-CZ" u="sng" dirty="0">
                <a:hlinkClick r:id="rId3" tooltip="ISO 21500"/>
              </a:rPr>
              <a:t>ISO 21500</a:t>
            </a:r>
            <a:r>
              <a:rPr lang="cs-CZ" dirty="0"/>
              <a:t> (připravovaná norma ISO pro řízení projektů)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117243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2700" eaLnBrk="1" hangingPunct="1">
              <a:defRPr/>
            </a:pPr>
            <a:r>
              <a:rPr lang="cs-CZ" sz="2000" dirty="0" smtClean="0"/>
              <a:t> </a:t>
            </a:r>
            <a:r>
              <a:rPr lang="cs-CZ" sz="2400" dirty="0" smtClean="0"/>
              <a:t>vyhodnocení dosažených cílů projektu (</a:t>
            </a:r>
            <a:r>
              <a:rPr lang="cs-CZ" sz="2400" dirty="0" err="1" smtClean="0"/>
              <a:t>trojimperativ</a:t>
            </a:r>
            <a:r>
              <a:rPr lang="cs-CZ" sz="2400" dirty="0" smtClean="0"/>
              <a:t>)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ukončení financování projektu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uzavření účetních kont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likvidace nevyčerpaných zásob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převod nevyčerpaných finančních prostředků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zpracování závěrečné zprávy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projednání závěrečné zprávy a podpis protokolu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archivace příslušných dokladů a podkladů o průběhu projektu</a:t>
            </a:r>
          </a:p>
          <a:p>
            <a:pPr marL="0" indent="12700" eaLnBrk="1" hangingPunct="1">
              <a:defRPr/>
            </a:pPr>
            <a:r>
              <a:rPr lang="cs-CZ" sz="2400" dirty="0" smtClean="0"/>
              <a:t> poděkování členům projektového týmu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Projektové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Kde a v jaké situaci se nacházíme?</a:t>
            </a:r>
          </a:p>
          <a:p>
            <a:r>
              <a:rPr lang="cs-CZ" sz="2400" dirty="0" smtClean="0"/>
              <a:t>Čeho chceme dosáhnout a proč toho chceme dosáhnout?</a:t>
            </a:r>
          </a:p>
          <a:p>
            <a:r>
              <a:rPr lang="cs-CZ" sz="2400" dirty="0" smtClean="0"/>
              <a:t>Jak toho chceme dosáhnout?</a:t>
            </a:r>
          </a:p>
          <a:p>
            <a:r>
              <a:rPr lang="cs-CZ" sz="2400" dirty="0" smtClean="0"/>
              <a:t>Kdy toho chceme dosáhnout?</a:t>
            </a:r>
          </a:p>
          <a:p>
            <a:r>
              <a:rPr lang="cs-CZ" sz="2400" dirty="0" smtClean="0"/>
              <a:t>Kdo by toho měl dosáhnout?</a:t>
            </a:r>
          </a:p>
          <a:p>
            <a:r>
              <a:rPr lang="cs-CZ" sz="2400" dirty="0" smtClean="0"/>
              <a:t>Za kolik toho chceme dosáhnout?</a:t>
            </a:r>
          </a:p>
          <a:p>
            <a:r>
              <a:rPr lang="cs-CZ" sz="2400" dirty="0" smtClean="0"/>
              <a:t>Jaká rizika je nutné zvažovat?</a:t>
            </a:r>
          </a:p>
          <a:p>
            <a:r>
              <a:rPr lang="cs-CZ" sz="2400" dirty="0" smtClean="0"/>
              <a:t>Máme k dispozici požadované zdroje? </a:t>
            </a:r>
          </a:p>
          <a:p>
            <a:r>
              <a:rPr lang="cs-CZ" sz="2400" dirty="0" smtClean="0"/>
              <a:t>Jaké kontrolní procedury bude nutné provádět? 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7346" name="Picture 2" descr="http://www.portal.cz/cstat/images/proj-mana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768752" cy="487350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7584" y="62373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www.</a:t>
            </a:r>
            <a:r>
              <a:rPr lang="cs-CZ" dirty="0" err="1" smtClean="0"/>
              <a:t>portal.cz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rámcová matice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Přínosy (</a:t>
            </a:r>
            <a:r>
              <a:rPr lang="cs-CZ" dirty="0" err="1" smtClean="0"/>
              <a:t>Goals</a:t>
            </a:r>
            <a:r>
              <a:rPr lang="cs-CZ" dirty="0" smtClean="0"/>
              <a:t>)</a:t>
            </a:r>
          </a:p>
          <a:p>
            <a:r>
              <a:rPr lang="cs-CZ" dirty="0" smtClean="0"/>
              <a:t>Cíle (</a:t>
            </a:r>
            <a:r>
              <a:rPr lang="cs-CZ" dirty="0" err="1" smtClean="0"/>
              <a:t>Objective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Produkty (</a:t>
            </a:r>
            <a:r>
              <a:rPr lang="cs-CZ" dirty="0" err="1" smtClean="0"/>
              <a:t>Deliverables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Činnosti (</a:t>
            </a:r>
            <a:r>
              <a:rPr lang="cs-CZ" dirty="0" err="1" smtClean="0"/>
              <a:t>Action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Co bude, až bude projekt v cíli?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50984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1180</Words>
  <Application>Microsoft Office PowerPoint</Application>
  <PresentationFormat>Předvádění na obrazovce (4:3)</PresentationFormat>
  <Paragraphs>286</Paragraphs>
  <Slides>61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2" baseType="lpstr">
      <vt:lpstr>Motiv sady Office</vt:lpstr>
      <vt:lpstr>ANALÝZA A PROJEKTOVÁNÍ SYSTÉMŮ Řízení projektů v IT</vt:lpstr>
      <vt:lpstr>Obsah</vt:lpstr>
      <vt:lpstr>Co je to projekt</vt:lpstr>
      <vt:lpstr>Trojimperativ projektu</vt:lpstr>
      <vt:lpstr>Trojimperativ projektu</vt:lpstr>
      <vt:lpstr>Fáze projektu</vt:lpstr>
      <vt:lpstr>Projektové plánování</vt:lpstr>
      <vt:lpstr>Snímek 8</vt:lpstr>
      <vt:lpstr>Logická rámcová matice</vt:lpstr>
      <vt:lpstr>Řízení času</vt:lpstr>
      <vt:lpstr>Ganttovy diagramy </vt:lpstr>
      <vt:lpstr>Ganttův diagram - OpenProject</vt:lpstr>
      <vt:lpstr>Ganttův diagram</vt:lpstr>
      <vt:lpstr>PERT</vt:lpstr>
      <vt:lpstr>CPM - PERT</vt:lpstr>
      <vt:lpstr>PERT</vt:lpstr>
      <vt:lpstr>PERT - přednosti</vt:lpstr>
      <vt:lpstr>PERT - nevýhody</vt:lpstr>
      <vt:lpstr>CPM</vt:lpstr>
      <vt:lpstr>CPM</vt:lpstr>
      <vt:lpstr>Řízení nákladů</vt:lpstr>
      <vt:lpstr>IT projekt – struktura nákladů</vt:lpstr>
      <vt:lpstr>Techniky odhadu nákladů</vt:lpstr>
      <vt:lpstr>Snímek 24</vt:lpstr>
      <vt:lpstr>Typy odhadu nákladů</vt:lpstr>
      <vt:lpstr>WBS – WORK BREAKDOWN STRUCTURE</vt:lpstr>
      <vt:lpstr>Řízení rozsahu – odhad práce</vt:lpstr>
      <vt:lpstr>Problém řízení rozsahu</vt:lpstr>
      <vt:lpstr>Řízení kvality</vt:lpstr>
      <vt:lpstr>Řízení kvality</vt:lpstr>
      <vt:lpstr>Řízení kvality - techniky</vt:lpstr>
      <vt:lpstr>Kaizen</vt:lpstr>
      <vt:lpstr>KANBAN</vt:lpstr>
      <vt:lpstr>Critical Chain – kritický řetězec</vt:lpstr>
      <vt:lpstr>Principy kritického řetězu</vt:lpstr>
      <vt:lpstr>Principy kritického řetězu</vt:lpstr>
      <vt:lpstr>Snímek 37</vt:lpstr>
      <vt:lpstr>ISO 10006</vt:lpstr>
      <vt:lpstr>Principy kritického řetězce</vt:lpstr>
      <vt:lpstr>Řízení zdrojů</vt:lpstr>
      <vt:lpstr>Řízení týmu</vt:lpstr>
      <vt:lpstr>Maslowova pyramida potřeb</vt:lpstr>
      <vt:lpstr>Pohled na tým – Teorie X</vt:lpstr>
      <vt:lpstr>Pohled na tým – teorie Y</vt:lpstr>
      <vt:lpstr>Co angažuje pracovníky?</vt:lpstr>
      <vt:lpstr>Vedení lidí</vt:lpstr>
      <vt:lpstr>Typologie</vt:lpstr>
      <vt:lpstr>Snímek 48</vt:lpstr>
      <vt:lpstr>MBTI – Meyers-Briggs Type Indicator</vt:lpstr>
      <vt:lpstr>MBTI</vt:lpstr>
      <vt:lpstr>Kompetence manažera</vt:lpstr>
      <vt:lpstr>Styl řízení</vt:lpstr>
      <vt:lpstr>SW podpora</vt:lpstr>
      <vt:lpstr>SW podpora - postup</vt:lpstr>
      <vt:lpstr>Primavera</vt:lpstr>
      <vt:lpstr>Metodiky řízení projektů</vt:lpstr>
      <vt:lpstr>Prince 2</vt:lpstr>
      <vt:lpstr>PMI</vt:lpstr>
      <vt:lpstr>Řízení projektů dle PMI</vt:lpstr>
      <vt:lpstr>Normy pro PM</vt:lpstr>
      <vt:lpstr>Ukončení projektu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Roman Danel</cp:lastModifiedBy>
  <cp:revision>59</cp:revision>
  <dcterms:modified xsi:type="dcterms:W3CDTF">2016-02-27T22:40:43Z</dcterms:modified>
</cp:coreProperties>
</file>